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7" r:id="rId2"/>
    <p:sldId id="496" r:id="rId3"/>
    <p:sldId id="413" r:id="rId4"/>
    <p:sldId id="414" r:id="rId5"/>
    <p:sldId id="466" r:id="rId6"/>
    <p:sldId id="484" r:id="rId7"/>
    <p:sldId id="462" r:id="rId8"/>
    <p:sldId id="485" r:id="rId9"/>
    <p:sldId id="489" r:id="rId10"/>
    <p:sldId id="486" r:id="rId11"/>
    <p:sldId id="479" r:id="rId12"/>
    <p:sldId id="480" r:id="rId13"/>
    <p:sldId id="488" r:id="rId14"/>
    <p:sldId id="490" r:id="rId15"/>
    <p:sldId id="491" r:id="rId16"/>
    <p:sldId id="492" r:id="rId17"/>
    <p:sldId id="493" r:id="rId18"/>
    <p:sldId id="494"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4533" autoAdjust="0"/>
  </p:normalViewPr>
  <p:slideViewPr>
    <p:cSldViewPr snapToGrid="0">
      <p:cViewPr varScale="1">
        <p:scale>
          <a:sx n="72" d="100"/>
          <a:sy n="72" d="100"/>
        </p:scale>
        <p:origin x="102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www.anubhavtrainings.com</a:t>
            </a:r>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7500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96783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1848599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1699222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070550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3628169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15</a:t>
            </a:fld>
            <a:endParaRPr lang="en-US"/>
          </a:p>
        </p:txBody>
      </p:sp>
    </p:spTree>
    <p:extLst>
      <p:ext uri="{BB962C8B-B14F-4D97-AF65-F5344CB8AC3E}">
        <p14:creationId xmlns:p14="http://schemas.microsoft.com/office/powerpoint/2010/main" val="124881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149323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3018089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365371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4061198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www.anubhavtrainings.com</a:t>
            </a:r>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2746539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3012069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2130762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www.anubhavtrainings.com</a:t>
            </a:r>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2573873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349976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3458787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768249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3389245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723639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4092536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6/11/2021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 Type="http://schemas.openxmlformats.org/officeDocument/2006/relationships/notesSlide" Target="../notesSlides/notesSlide10.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1.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34.png"/><Relationship Id="rId4" Type="http://schemas.openxmlformats.org/officeDocument/2006/relationships/image" Target="../media/image31.jpg"/><Relationship Id="rId9" Type="http://schemas.openxmlformats.org/officeDocument/2006/relationships/hyperlink" Target="https://www.youtube.com/watch?v=NV8UD9QnJ4A&amp;list=PLcxqFaocb9WLaza2kOjkUCDIQGbzNos6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1/OIA%20Scenario.txt"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archive.sap.com/documents/docs/DOC-73509#:~:text=For%20all%20other%20cases%20Analytical,foundation%20node%20allows%20views%2Ftab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695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35"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 xmlns:a16="http://schemas.microsoft.com/office/drawing/2014/main" id="{F4612649-2556-4300-8B80-C1AAB3214AE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67809" y="3418772"/>
            <a:ext cx="269837" cy="269837"/>
          </a:xfrm>
          <a:prstGeom prst="rect">
            <a:avLst/>
          </a:prstGeom>
        </p:spPr>
      </p:pic>
      <p:sp>
        <p:nvSpPr>
          <p:cNvPr id="39"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 xmlns:a16="http://schemas.microsoft.com/office/drawing/2014/main"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556906" y="4336488"/>
            <a:ext cx="262546" cy="262544"/>
          </a:xfrm>
          <a:prstGeom prst="rect">
            <a:avLst/>
          </a:prstGeom>
        </p:spPr>
      </p:pic>
      <p:sp>
        <p:nvSpPr>
          <p:cNvPr id="42" name="TextBox 41">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44"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7"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 xmlns:a16="http://schemas.microsoft.com/office/drawing/2014/main"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39606" y="3177932"/>
            <a:ext cx="282169" cy="282169"/>
          </a:xfrm>
          <a:prstGeom prst="rect">
            <a:avLst/>
          </a:prstGeom>
        </p:spPr>
      </p:pic>
      <p:sp>
        <p:nvSpPr>
          <p:cNvPr id="51"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 xmlns:a16="http://schemas.microsoft.com/office/drawing/2014/main"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292828" y="2630781"/>
            <a:ext cx="234661" cy="234661"/>
          </a:xfrm>
          <a:prstGeom prst="rect">
            <a:avLst/>
          </a:prstGeom>
        </p:spPr>
      </p:pic>
      <p:sp>
        <p:nvSpPr>
          <p:cNvPr id="55"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8724153" y="3413671"/>
            <a:ext cx="272381" cy="272381"/>
          </a:xfrm>
          <a:prstGeom prst="rect">
            <a:avLst/>
          </a:prstGeom>
        </p:spPr>
      </p:pic>
      <p:sp>
        <p:nvSpPr>
          <p:cNvPr id="59"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9446256" y="2680768"/>
            <a:ext cx="250453" cy="250453"/>
          </a:xfrm>
          <a:prstGeom prst="rect">
            <a:avLst/>
          </a:prstGeom>
        </p:spPr>
      </p:pic>
      <p:sp>
        <p:nvSpPr>
          <p:cNvPr id="63"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8"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9"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70"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71" name="Oval 70">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124327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b="1" dirty="0"/>
              <a:t>Inner join</a:t>
            </a:r>
            <a:r>
              <a:rPr lang="en-US" dirty="0"/>
              <a:t>- Intersection of two tables, fetch exact matching column data from joined tables.</a:t>
            </a:r>
          </a:p>
          <a:p>
            <a:pPr lvl="1" algn="just"/>
            <a:endParaRPr lang="en-US" dirty="0"/>
          </a:p>
          <a:p>
            <a:pPr lvl="1" algn="just"/>
            <a:endParaRPr lang="en-US" dirty="0"/>
          </a:p>
          <a:p>
            <a:pPr lvl="1" algn="just"/>
            <a:endParaRPr lang="en-US" dirty="0"/>
          </a:p>
          <a:p>
            <a:pPr lvl="1" algn="just"/>
            <a:r>
              <a:rPr lang="en-US" dirty="0"/>
              <a:t> </a:t>
            </a:r>
          </a:p>
          <a:p>
            <a:pPr marL="342900" indent="-342900" algn="just">
              <a:buAutoNum type="arabicPeriod"/>
            </a:pPr>
            <a:r>
              <a:rPr lang="en-US" b="1" dirty="0"/>
              <a:t>Left outer Join </a:t>
            </a:r>
            <a:r>
              <a:rPr lang="en-US" dirty="0"/>
              <a:t>– will fetch intersection + extra data from left table which has no matching records in right table</a:t>
            </a:r>
          </a:p>
          <a:p>
            <a:pPr lvl="1" algn="just"/>
            <a:endParaRPr lang="en-US" dirty="0"/>
          </a:p>
          <a:p>
            <a:pPr lvl="1" algn="just"/>
            <a:endParaRPr lang="en-US" dirty="0"/>
          </a:p>
          <a:p>
            <a:pPr lvl="1" algn="just"/>
            <a:endParaRPr lang="en-US" dirty="0"/>
          </a:p>
          <a:p>
            <a:pPr marL="342900" indent="-342900" algn="just">
              <a:buAutoNum type="arabicPeriod"/>
            </a:pPr>
            <a:r>
              <a:rPr lang="en-US" b="1" dirty="0"/>
              <a:t>Right Outer Join </a:t>
            </a:r>
            <a:r>
              <a:rPr lang="en-US" dirty="0"/>
              <a:t>– will fetch intersection + extra data from right table which has no matching records on left side</a:t>
            </a:r>
          </a:p>
          <a:p>
            <a:pPr lvl="1" algn="just"/>
            <a:endParaRPr lang="en-US" dirty="0"/>
          </a:p>
          <a:p>
            <a:pPr lvl="1" algn="just"/>
            <a:endParaRPr lang="en-US" dirty="0"/>
          </a:p>
          <a:p>
            <a:pPr lvl="1" algn="just"/>
            <a:endParaRPr lang="en-US" dirty="0"/>
          </a:p>
          <a:p>
            <a:pPr marL="342900" indent="-342900" algn="just">
              <a:buAutoNum type="arabicPeriod"/>
            </a:pPr>
            <a:r>
              <a:rPr lang="en-US" b="1" dirty="0"/>
              <a:t>Temporal Join </a:t>
            </a:r>
            <a:r>
              <a:rPr lang="en-US" dirty="0"/>
              <a:t>– This join enables a join with TIME dimension, in HANA there are M* tables which represent time dimension. </a:t>
            </a:r>
          </a:p>
          <a:p>
            <a:pPr marL="342900" indent="-342900" algn="just">
              <a:buAutoNum type="arabicPeriod"/>
            </a:pPr>
            <a:r>
              <a:rPr lang="en-US" b="1" dirty="0"/>
              <a:t>Spatial Join </a:t>
            </a:r>
            <a:r>
              <a:rPr lang="en-US" dirty="0"/>
              <a:t>– Join geo stationary coordinate to calculate distances, locations, area, ..</a:t>
            </a:r>
          </a:p>
          <a:p>
            <a:pPr marL="342900" indent="-342900" algn="just">
              <a:buAutoNum type="arabicPeriod"/>
            </a:pPr>
            <a:r>
              <a:rPr lang="en-US" b="1" dirty="0"/>
              <a:t>Star Join </a:t>
            </a:r>
            <a:r>
              <a:rPr lang="en-US" dirty="0"/>
              <a:t>– When we have more than one analytic views to be joined, we use star join.</a:t>
            </a:r>
          </a:p>
          <a:p>
            <a:pPr marL="342900" indent="-342900" algn="just">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157584" y="1890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9" name="TextBox 8">
            <a:extLst>
              <a:ext uri="{FF2B5EF4-FFF2-40B4-BE49-F238E27FC236}">
                <a16:creationId xmlns="" xmlns:a16="http://schemas.microsoft.com/office/drawing/2014/main" id="{2668874E-C0FA-4ADA-BBF6-2FE5710B408A}"/>
              </a:ext>
            </a:extLst>
          </p:cNvPr>
          <p:cNvSpPr txBox="1"/>
          <p:nvPr/>
        </p:nvSpPr>
        <p:spPr>
          <a:xfrm>
            <a:off x="157584" y="790646"/>
            <a:ext cx="11100966" cy="923330"/>
          </a:xfrm>
          <a:prstGeom prst="rect">
            <a:avLst/>
          </a:prstGeom>
          <a:noFill/>
        </p:spPr>
        <p:txBody>
          <a:bodyPr wrap="square" rtlCol="0">
            <a:spAutoFit/>
          </a:bodyPr>
          <a:lstStyle/>
          <a:p>
            <a:pPr algn="just"/>
            <a:r>
              <a:rPr lang="en-US" dirty="0"/>
              <a:t>8</a:t>
            </a:r>
            <a:r>
              <a:rPr lang="en-US" b="1" dirty="0"/>
              <a:t>. Referential Join </a:t>
            </a:r>
            <a:r>
              <a:rPr lang="en-US" dirty="0"/>
              <a:t>– Is a smart INNER JOIN. The join will be executed as inner join when columns from both tables are</a:t>
            </a:r>
          </a:p>
          <a:p>
            <a:pPr algn="just"/>
            <a:r>
              <a:rPr lang="en-US" dirty="0"/>
              <a:t>selected in the query. But when the query has selected ONLY columns from one of the table alone, the join will be </a:t>
            </a:r>
            <a:r>
              <a:rPr lang="en-US" b="1" dirty="0"/>
              <a:t>pruned (abandoned/ignored)</a:t>
            </a:r>
          </a:p>
        </p:txBody>
      </p:sp>
      <p:graphicFrame>
        <p:nvGraphicFramePr>
          <p:cNvPr id="10" name="Table 9">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1" name="Table 10">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2" name="Straight Connector 11">
            <a:extLst>
              <a:ext uri="{FF2B5EF4-FFF2-40B4-BE49-F238E27FC236}">
                <a16:creationId xmlns="" xmlns:a16="http://schemas.microsoft.com/office/drawing/2014/main"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 xmlns:a16="http://schemas.microsoft.com/office/drawing/2014/main"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 xmlns:a16="http://schemas.microsoft.com/office/drawing/2014/main"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FFC2F8-77B3-4486-AECB-EFC8CC939F41}"/>
              </a:ext>
            </a:extLst>
          </p:cNvPr>
          <p:cNvSpPr txBox="1"/>
          <p:nvPr/>
        </p:nvSpPr>
        <p:spPr>
          <a:xfrm>
            <a:off x="157584"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 xmlns:a16="http://schemas.microsoft.com/office/drawing/2014/main"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 xmlns:a16="http://schemas.microsoft.com/office/drawing/2014/main"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8098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Attribute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5" y="855344"/>
            <a:ext cx="11241062"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3" name="Picture 2"/>
          <p:cNvPicPr>
            <a:picLocks noChangeAspect="1"/>
          </p:cNvPicPr>
          <p:nvPr/>
        </p:nvPicPr>
        <p:blipFill>
          <a:blip r:embed="rId4"/>
          <a:stretch>
            <a:fillRect/>
          </a:stretch>
        </p:blipFill>
        <p:spPr>
          <a:xfrm>
            <a:off x="636159" y="1967395"/>
            <a:ext cx="10866667" cy="4380952"/>
          </a:xfrm>
          <a:prstGeom prst="rect">
            <a:avLst/>
          </a:prstGeom>
        </p:spPr>
      </p:pic>
    </p:spTree>
    <p:extLst>
      <p:ext uri="{BB962C8B-B14F-4D97-AF65-F5344CB8AC3E}">
        <p14:creationId xmlns:p14="http://schemas.microsoft.com/office/powerpoint/2010/main" val="302443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Analytic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5" y="779090"/>
            <a:ext cx="11292008"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 name="Picture 2"/>
          <p:cNvPicPr>
            <a:picLocks noChangeAspect="1"/>
          </p:cNvPicPr>
          <p:nvPr/>
        </p:nvPicPr>
        <p:blipFill>
          <a:blip r:embed="rId4"/>
          <a:stretch>
            <a:fillRect/>
          </a:stretch>
        </p:blipFill>
        <p:spPr>
          <a:xfrm>
            <a:off x="420399" y="2074632"/>
            <a:ext cx="10847619" cy="3980952"/>
          </a:xfrm>
          <a:prstGeom prst="rect">
            <a:avLst/>
          </a:prstGeom>
        </p:spPr>
      </p:pic>
    </p:spTree>
    <p:extLst>
      <p:ext uri="{BB962C8B-B14F-4D97-AF65-F5344CB8AC3E}">
        <p14:creationId xmlns:p14="http://schemas.microsoft.com/office/powerpoint/2010/main" val="7641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Calculation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5" y="777539"/>
            <a:ext cx="11292007"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3" name="Picture 2"/>
          <p:cNvPicPr>
            <a:picLocks noChangeAspect="1"/>
          </p:cNvPicPr>
          <p:nvPr/>
        </p:nvPicPr>
        <p:blipFill>
          <a:blip r:embed="rId4"/>
          <a:stretch>
            <a:fillRect/>
          </a:stretch>
        </p:blipFill>
        <p:spPr>
          <a:xfrm>
            <a:off x="331302" y="1999074"/>
            <a:ext cx="11440000" cy="4349714"/>
          </a:xfrm>
          <a:prstGeom prst="rect">
            <a:avLst/>
          </a:prstGeom>
        </p:spPr>
      </p:pic>
    </p:spTree>
    <p:extLst>
      <p:ext uri="{BB962C8B-B14F-4D97-AF65-F5344CB8AC3E}">
        <p14:creationId xmlns:p14="http://schemas.microsoft.com/office/powerpoint/2010/main" val="26567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 xmlns:a16="http://schemas.microsoft.com/office/drawing/2014/main" id="{2668874E-C0FA-4ADA-BBF6-2FE5710B408A}"/>
              </a:ext>
            </a:extLst>
          </p:cNvPr>
          <p:cNvSpPr txBox="1"/>
          <p:nvPr/>
        </p:nvSpPr>
        <p:spPr>
          <a:xfrm>
            <a:off x="261765" y="896527"/>
            <a:ext cx="11292008" cy="1477328"/>
          </a:xfrm>
          <a:prstGeom prst="rect">
            <a:avLst/>
          </a:prstGeom>
          <a:noFill/>
        </p:spPr>
        <p:txBody>
          <a:bodyPr wrap="square" rtlCol="0">
            <a:spAutoFit/>
          </a:bodyPr>
          <a:lstStyle/>
          <a:p>
            <a:pPr algn="just"/>
            <a:r>
              <a:rPr lang="en-US" dirty="0"/>
              <a:t>Mr. James told about me to the CIO of the company last week on Christmas dinner. The CIO is very impressed by listening my stories how I helped Mr. James. Now he want me to help him as well.</a:t>
            </a:r>
          </a:p>
          <a:p>
            <a:pPr algn="just"/>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1026" name="Picture 2" descr="Free Vector | Successful business meeting or job interview"/>
          <p:cNvPicPr>
            <a:picLocks noChangeAspect="1" noChangeArrowheads="1"/>
          </p:cNvPicPr>
          <p:nvPr/>
        </p:nvPicPr>
        <p:blipFill rotWithShape="1">
          <a:blip r:embed="rId4">
            <a:extLst>
              <a:ext uri="{28A0092B-C50C-407E-A947-70E740481C1C}">
                <a14:useLocalDpi xmlns:a14="http://schemas.microsoft.com/office/drawing/2010/main" val="0"/>
              </a:ext>
            </a:extLst>
          </a:blip>
          <a:srcRect t="13042" b="14480"/>
          <a:stretch/>
        </p:blipFill>
        <p:spPr bwMode="auto">
          <a:xfrm>
            <a:off x="3057801" y="2304528"/>
            <a:ext cx="5962650" cy="43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5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292008" cy="923330"/>
          </a:xfrm>
          <a:prstGeom prst="rect">
            <a:avLst/>
          </a:prstGeom>
        </p:spPr>
        <p:txBody>
          <a:bodyPr wrap="square">
            <a:spAutoFit/>
          </a:bodyPr>
          <a:lstStyle/>
          <a:p>
            <a:pPr algn="just"/>
            <a:r>
              <a:rPr lang="en-US" b="1" dirty="0">
                <a:solidFill>
                  <a:srgbClr val="202124"/>
                </a:solidFill>
              </a:rPr>
              <a:t>Delivery units</a:t>
            </a:r>
            <a:r>
              <a:rPr lang="en-US" dirty="0">
                <a:solidFill>
                  <a:srgbClr val="202124"/>
                </a:solidFill>
              </a:rPr>
              <a:t> are </a:t>
            </a:r>
            <a:r>
              <a:rPr lang="en-US" b="1" dirty="0">
                <a:solidFill>
                  <a:srgbClr val="202124"/>
                </a:solidFill>
              </a:rPr>
              <a:t>SAP HANA</a:t>
            </a:r>
            <a:r>
              <a:rPr lang="en-US" dirty="0">
                <a:solidFill>
                  <a:srgbClr val="202124"/>
                </a:solidFill>
              </a:rPr>
              <a:t> specific packages that can be used to install content, transport data models and applications developed on the </a:t>
            </a:r>
            <a:r>
              <a:rPr lang="en-US" b="1" dirty="0">
                <a:solidFill>
                  <a:srgbClr val="202124"/>
                </a:solidFill>
              </a:rPr>
              <a:t>SAP HANA</a:t>
            </a:r>
            <a:r>
              <a:rPr lang="en-US" dirty="0">
                <a:solidFill>
                  <a:srgbClr val="202124"/>
                </a:solidFill>
              </a:rPr>
              <a:t> platform. The </a:t>
            </a:r>
            <a:r>
              <a:rPr lang="en-US" b="1" dirty="0">
                <a:solidFill>
                  <a:srgbClr val="202124"/>
                </a:solidFill>
              </a:rPr>
              <a:t>delivery unit</a:t>
            </a:r>
            <a:r>
              <a:rPr lang="en-US" dirty="0">
                <a:solidFill>
                  <a:srgbClr val="202124"/>
                </a:solidFill>
              </a:rPr>
              <a:t> management window can be accessed through the 'Modeler Perspective' in </a:t>
            </a:r>
            <a:r>
              <a:rPr lang="en-US" b="1" dirty="0">
                <a:solidFill>
                  <a:srgbClr val="202124"/>
                </a:solidFill>
              </a:rPr>
              <a:t>SAP HANA</a:t>
            </a:r>
            <a:r>
              <a:rPr lang="en-US" dirty="0">
                <a:solidFill>
                  <a:srgbClr val="202124"/>
                </a:solidFill>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089" y="1937443"/>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E8BD2BC-59B0-4D30-97AE-9B4A2D8F7B41}"/>
              </a:ext>
            </a:extLst>
          </p:cNvPr>
          <p:cNvSpPr txBox="1"/>
          <p:nvPr/>
        </p:nvSpPr>
        <p:spPr>
          <a:xfrm>
            <a:off x="1076325" y="1082509"/>
            <a:ext cx="645091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OIA Scenario ( Open Item Analysis )</a:t>
            </a:r>
          </a:p>
          <a:p>
            <a:pPr marL="285750" indent="-285750">
              <a:buFont typeface="Arial" panose="020B0604020202020204" pitchFamily="34" charset="0"/>
              <a:buChar char="•"/>
            </a:pPr>
            <a:r>
              <a:rPr lang="en-US" dirty="0"/>
              <a:t>Articulate Requirement for OIA</a:t>
            </a:r>
          </a:p>
          <a:p>
            <a:pPr marL="285750" indent="-285750">
              <a:buFont typeface="Arial" panose="020B0604020202020204" pitchFamily="34" charset="0"/>
              <a:buChar char="•"/>
            </a:pPr>
            <a:r>
              <a:rPr lang="en-US" dirty="0"/>
              <a:t>Execute OIA on ABAP</a:t>
            </a:r>
          </a:p>
          <a:p>
            <a:pPr marL="285750" indent="-285750">
              <a:buFont typeface="Arial" panose="020B0604020202020204" pitchFamily="34" charset="0"/>
              <a:buChar char="•"/>
            </a:pPr>
            <a:r>
              <a:rPr lang="en-US" dirty="0"/>
              <a:t>SQL Console</a:t>
            </a:r>
          </a:p>
          <a:p>
            <a:pPr marL="285750" indent="-285750">
              <a:buFont typeface="Arial" panose="020B0604020202020204" pitchFamily="34" charset="0"/>
              <a:buChar char="•"/>
            </a:pPr>
            <a:r>
              <a:rPr lang="en-US" dirty="0"/>
              <a:t>Introduction to HANA Database User</a:t>
            </a:r>
          </a:p>
          <a:p>
            <a:pPr marL="285750" indent="-285750">
              <a:buFont typeface="Arial" panose="020B0604020202020204" pitchFamily="34" charset="0"/>
              <a:buChar char="•"/>
            </a:pPr>
            <a:r>
              <a:rPr lang="en-US" dirty="0"/>
              <a:t>Data Modeling </a:t>
            </a:r>
          </a:p>
          <a:p>
            <a:pPr marL="1352443" lvl="2" indent="-285750">
              <a:buFont typeface="Wingdings" panose="05000000000000000000" pitchFamily="2" charset="2"/>
              <a:buChar char="Ø"/>
            </a:pPr>
            <a:r>
              <a:rPr lang="en-US" dirty="0"/>
              <a:t>Attribute View</a:t>
            </a:r>
          </a:p>
          <a:p>
            <a:pPr marL="1352443" lvl="2" indent="-285750">
              <a:buFont typeface="Wingdings" panose="05000000000000000000" pitchFamily="2" charset="2"/>
              <a:buChar char="Ø"/>
            </a:pPr>
            <a:r>
              <a:rPr lang="en-US" dirty="0"/>
              <a:t>Analytics View</a:t>
            </a:r>
          </a:p>
          <a:p>
            <a:pPr marL="1352443" lvl="2" indent="-285750">
              <a:buFont typeface="Wingdings" panose="05000000000000000000" pitchFamily="2" charset="2"/>
              <a:buChar char="Ø"/>
            </a:pPr>
            <a:r>
              <a:rPr lang="en-US" dirty="0"/>
              <a:t>Calculation View</a:t>
            </a:r>
          </a:p>
          <a:p>
            <a:pPr marL="1961937" lvl="3" indent="-285750">
              <a:buFont typeface="Wingdings" panose="05000000000000000000" pitchFamily="2" charset="2"/>
              <a:buChar char="v"/>
            </a:pPr>
            <a:r>
              <a:rPr lang="en-US" dirty="0"/>
              <a:t>Graphical Calculation Views</a:t>
            </a:r>
          </a:p>
          <a:p>
            <a:pPr marL="1961937" lvl="3" indent="-285750">
              <a:buFont typeface="Wingdings" panose="05000000000000000000" pitchFamily="2" charset="2"/>
              <a:buChar char="v"/>
            </a:pPr>
            <a:r>
              <a:rPr lang="en-US" dirty="0"/>
              <a:t>Scripted Calculation Views</a:t>
            </a:r>
          </a:p>
          <a:p>
            <a:pPr marL="285750" indent="-285750">
              <a:buFont typeface="Arial" panose="020B0604020202020204" pitchFamily="34" charset="0"/>
              <a:buChar char="•"/>
            </a:pPr>
            <a:r>
              <a:rPr lang="en-US" dirty="0"/>
              <a:t>Classification of  Join</a:t>
            </a:r>
          </a:p>
        </p:txBody>
      </p:sp>
      <p:sp>
        <p:nvSpPr>
          <p:cNvPr id="9" name="TextBox 8">
            <a:extLst>
              <a:ext uri="{FF2B5EF4-FFF2-40B4-BE49-F238E27FC236}">
                <a16:creationId xmlns="" xmlns:a16="http://schemas.microsoft.com/office/drawing/2014/main" id="{2181DA40-EB87-4A9E-A378-F475AFDB183C}"/>
              </a:ext>
            </a:extLst>
          </p:cNvPr>
          <p:cNvSpPr txBox="1"/>
          <p:nvPr/>
        </p:nvSpPr>
        <p:spPr>
          <a:xfrm>
            <a:off x="261764" y="4681618"/>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 xmlns:a16="http://schemas.microsoft.com/office/drawing/2014/main" id="{035F5030-D26D-459D-8F5D-DFF4BC98E02A}"/>
              </a:ext>
            </a:extLst>
          </p:cNvPr>
          <p:cNvSpPr txBox="1"/>
          <p:nvPr/>
        </p:nvSpPr>
        <p:spPr>
          <a:xfrm>
            <a:off x="1076325" y="5145799"/>
            <a:ext cx="44763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Creation and execution of  Data Models </a:t>
            </a:r>
          </a:p>
          <a:p>
            <a:pPr marL="285750" indent="-285750">
              <a:buFont typeface="Arial" panose="020B0604020202020204" pitchFamily="34" charset="0"/>
              <a:buChar char="•"/>
            </a:pPr>
            <a:r>
              <a:rPr lang="en-US" dirty="0"/>
              <a:t>Showing Concept of currency conversion</a:t>
            </a:r>
          </a:p>
          <a:p>
            <a:pPr marL="285750" indent="-285750">
              <a:buFont typeface="Arial" panose="020B0604020202020204" pitchFamily="34" charset="0"/>
              <a:buChar char="•"/>
            </a:pPr>
            <a:r>
              <a:rPr lang="en-US" dirty="0"/>
              <a:t>Concept of  Dimensions and Measures </a:t>
            </a:r>
          </a:p>
          <a:p>
            <a:pPr marL="285750" indent="-285750">
              <a:buFont typeface="Arial" panose="020B0604020202020204" pitchFamily="34" charset="0"/>
              <a:buChar char="•"/>
            </a:pPr>
            <a:r>
              <a:rPr lang="en-US" dirty="0"/>
              <a:t>Implementing OIA  Using Calculation View </a:t>
            </a:r>
          </a:p>
          <a:p>
            <a:pPr marL="285750" indent="-285750">
              <a:buFont typeface="Arial" panose="020B0604020202020204" pitchFamily="34" charset="0"/>
              <a:buChar char="•"/>
            </a:pPr>
            <a:r>
              <a:rPr lang="en-US" dirty="0"/>
              <a:t>Concept of  Delivery Unit</a:t>
            </a:r>
            <a:endParaRPr lang="en-US" i="1" dirty="0"/>
          </a:p>
        </p:txBody>
      </p:sp>
    </p:spTree>
    <p:extLst>
      <p:ext uri="{BB962C8B-B14F-4D97-AF65-F5344CB8AC3E}">
        <p14:creationId xmlns:p14="http://schemas.microsoft.com/office/powerpoint/2010/main" val="1310447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3"/>
            <a:extLst>
              <a:ext uri="{FF2B5EF4-FFF2-40B4-BE49-F238E27FC236}">
                <a16:creationId xmlns="" xmlns:a16="http://schemas.microsoft.com/office/drawing/2014/main" id="{3C11E744-8456-4A37-9BA0-092AF3415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5"/>
            <a:extLst>
              <a:ext uri="{FF2B5EF4-FFF2-40B4-BE49-F238E27FC236}">
                <a16:creationId xmlns="" xmlns:a16="http://schemas.microsoft.com/office/drawing/2014/main" id="{D78BFE9E-91A1-40B2-B91E-34E16BAEA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7"/>
            <a:extLst>
              <a:ext uri="{FF2B5EF4-FFF2-40B4-BE49-F238E27FC236}">
                <a16:creationId xmlns="" xmlns:a16="http://schemas.microsoft.com/office/drawing/2014/main" id="{4B4996AA-9A5C-4627-ABFF-5F312BFC76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9"/>
            <a:extLst>
              <a:ext uri="{FF2B5EF4-FFF2-40B4-BE49-F238E27FC236}">
                <a16:creationId xmlns="" xmlns:a16="http://schemas.microsoft.com/office/drawing/2014/main" id="{82B165D0-C409-4669-9E36-D2FB63835D83}"/>
              </a:ext>
            </a:extLst>
          </p:cNvPr>
          <p:cNvPicPr>
            <a:picLocks noChangeAspect="1"/>
          </p:cNvPicPr>
          <p:nvPr/>
        </p:nvPicPr>
        <p:blipFill>
          <a:blip r:embed="rId10"/>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OIA Scenario - Open Item Analysis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2668874E-C0FA-4ADA-BBF6-2FE5710B408A}"/>
              </a:ext>
            </a:extLst>
          </p:cNvPr>
          <p:cNvSpPr txBox="1"/>
          <p:nvPr/>
        </p:nvSpPr>
        <p:spPr>
          <a:xfrm>
            <a:off x="261764" y="799696"/>
            <a:ext cx="11292008" cy="3139321"/>
          </a:xfrm>
          <a:prstGeom prst="rect">
            <a:avLst/>
          </a:prstGeom>
          <a:noFill/>
        </p:spPr>
        <p:txBody>
          <a:bodyPr wrap="square" rtlCol="0">
            <a:spAutoFit/>
          </a:bodyPr>
          <a:lstStyle/>
          <a:p>
            <a:pPr algn="just"/>
            <a:r>
              <a:rPr lang="en-US" b="1" dirty="0"/>
              <a:t>Mr. James (Account Receivable Accountant)</a:t>
            </a:r>
          </a:p>
          <a:p>
            <a:pPr algn="just"/>
            <a:r>
              <a:rPr lang="en-US" dirty="0"/>
              <a:t>Mr. James is a 63 year old men, working in our Toronto office since last 30 years of service. He lives in downtown near the lake in his own 680 Sq yard home. He is a proud father of 2 girls which are studying. And drives Audi A6.</a:t>
            </a:r>
          </a:p>
          <a:p>
            <a:pPr algn="just"/>
            <a:r>
              <a:rPr lang="en-US" dirty="0"/>
              <a:t>He is a seasonal Skiing player.</a:t>
            </a:r>
          </a:p>
          <a:p>
            <a:pPr algn="just"/>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486" y="3759479"/>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Articulate Requirement for OIA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261764" y="819749"/>
            <a:ext cx="11292008"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Payment_Status =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(gross_amount)</a:t>
            </a:r>
          </a:p>
          <a:p>
            <a:pPr marL="800100" lvl="1" indent="-342900">
              <a:buAutoNum type="arabicPeriod"/>
            </a:pPr>
            <a:r>
              <a:rPr lang="en-US" sz="2000" dirty="0"/>
              <a:t>Business partner information to find which co. SNWD_BPA</a:t>
            </a:r>
          </a:p>
          <a:p>
            <a:pPr lvl="1"/>
            <a:endParaRPr lang="en-US" sz="2000" dirty="0"/>
          </a:p>
          <a:p>
            <a:pPr marL="342900" indent="-342900">
              <a:buAutoNum type="arabicPeriod"/>
            </a:pPr>
            <a:r>
              <a:rPr lang="en-US" sz="2000" dirty="0"/>
              <a:t>Classify the customers which are at high risk</a:t>
            </a:r>
          </a:p>
          <a:p>
            <a:endParaRPr lang="en-US" sz="2000" dirty="0"/>
          </a:p>
          <a:p>
            <a:r>
              <a:rPr lang="en-US" sz="2000" dirty="0"/>
              <a:t>5.   Dunning – Reminders / calls for making payment</a:t>
            </a:r>
          </a:p>
          <a:p>
            <a:r>
              <a:rPr lang="en-US" sz="2000" dirty="0"/>
              <a:t>        COLLECT statement in ABAP.??</a:t>
            </a:r>
          </a:p>
        </p:txBody>
      </p:sp>
    </p:spTree>
    <p:extLst>
      <p:ext uri="{BB962C8B-B14F-4D97-AF65-F5344CB8AC3E}">
        <p14:creationId xmlns:p14="http://schemas.microsoft.com/office/powerpoint/2010/main" val="20773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Custom Table for OIA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rotWithShape="1">
          <a:blip r:embed="rId4"/>
          <a:srcRect t="3336"/>
          <a:stretch/>
        </p:blipFill>
        <p:spPr>
          <a:xfrm>
            <a:off x="424559" y="1307473"/>
            <a:ext cx="11335763" cy="4321802"/>
          </a:xfrm>
          <a:prstGeom prst="rect">
            <a:avLst/>
          </a:prstGeom>
        </p:spPr>
      </p:pic>
      <p:sp>
        <p:nvSpPr>
          <p:cNvPr id="3" name="Rectangle 2"/>
          <p:cNvSpPr/>
          <p:nvPr/>
        </p:nvSpPr>
        <p:spPr>
          <a:xfrm>
            <a:off x="261764" y="779090"/>
            <a:ext cx="3817392" cy="369332"/>
          </a:xfrm>
          <a:prstGeom prst="rect">
            <a:avLst/>
          </a:prstGeom>
        </p:spPr>
        <p:txBody>
          <a:bodyPr wrap="none">
            <a:spAutoFit/>
          </a:bodyPr>
          <a:lstStyle/>
          <a:p>
            <a:r>
              <a:rPr lang="en-US" dirty="0"/>
              <a:t>Create table ZDP_CUST in SAP System .</a:t>
            </a:r>
          </a:p>
        </p:txBody>
      </p:sp>
    </p:spTree>
    <p:extLst>
      <p:ext uri="{BB962C8B-B14F-4D97-AF65-F5344CB8AC3E}">
        <p14:creationId xmlns:p14="http://schemas.microsoft.com/office/powerpoint/2010/main" val="14980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Professional programmer engineer writing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704" y="425146"/>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261764" y="815587"/>
            <a:ext cx="1173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Implementing Open Item Analysis Scenario</a:t>
            </a:r>
            <a:r>
              <a:rPr lang="en-US" sz="2400" dirty="0">
                <a:solidFill>
                  <a:prstClr val="black"/>
                </a:solidFill>
                <a:latin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a:hlinkClick r:id="rId5"/>
              </a:rPr>
              <a:t>OIA Scenario </a:t>
            </a:r>
            <a:endParaRPr lang="en-US" sz="2400" dirty="0">
              <a:solidFill>
                <a:prstClr val="black"/>
              </a:solidFill>
              <a:latin typeface="Calibri"/>
            </a:endParaRPr>
          </a:p>
        </p:txBody>
      </p:sp>
    </p:spTree>
    <p:extLst>
      <p:ext uri="{BB962C8B-B14F-4D97-AF65-F5344CB8AC3E}">
        <p14:creationId xmlns:p14="http://schemas.microsoft.com/office/powerpoint/2010/main" val="260127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08148" y="16145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308148" y="779090"/>
            <a:ext cx="11526043"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just"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61764" y="18330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HANA</a:t>
            </a:r>
          </a:p>
        </p:txBody>
      </p:sp>
      <p:sp>
        <p:nvSpPr>
          <p:cNvPr id="17"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rgbClr val="7030A0"/>
          </a:solidFill>
          <a:ln w="14367" cap="flat">
            <a:noFill/>
            <a:prstDash val="solid"/>
            <a:miter/>
          </a:ln>
        </p:spPr>
        <p:txBody>
          <a:bodyPr rtlCol="0" anchor="ctr"/>
          <a:lstStyle/>
          <a:p>
            <a:endParaRPr lang="aa-ET"/>
          </a:p>
        </p:txBody>
      </p:sp>
      <p:sp>
        <p:nvSpPr>
          <p:cNvPr id="18"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bg2">
              <a:lumMod val="75000"/>
            </a:schemeClr>
          </a:solidFill>
          <a:ln w="14367" cap="flat">
            <a:noFill/>
            <a:prstDash val="solid"/>
            <a:miter/>
          </a:ln>
        </p:spPr>
        <p:txBody>
          <a:bodyPr rtlCol="0" anchor="ctr"/>
          <a:lstStyle/>
          <a:p>
            <a:endParaRPr lang="aa-ET"/>
          </a:p>
        </p:txBody>
      </p:sp>
      <p:sp>
        <p:nvSpPr>
          <p:cNvPr id="19"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2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2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3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61764" y="16945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3 Models?</a:t>
            </a:r>
          </a:p>
        </p:txBody>
      </p:sp>
      <p:sp>
        <p:nvSpPr>
          <p:cNvPr id="17" name="Rectangle 16">
            <a:extLst>
              <a:ext uri="{FF2B5EF4-FFF2-40B4-BE49-F238E27FC236}">
                <a16:creationId xmlns="" xmlns:a16="http://schemas.microsoft.com/office/drawing/2014/main" id="{BFC8D609-F5FA-4AF3-AADB-F05C0F229157}"/>
              </a:ext>
            </a:extLst>
          </p:cNvPr>
          <p:cNvSpPr/>
          <p:nvPr/>
        </p:nvSpPr>
        <p:spPr>
          <a:xfrm>
            <a:off x="49732" y="6012061"/>
            <a:ext cx="11835613" cy="646331"/>
          </a:xfrm>
          <a:prstGeom prst="rect">
            <a:avLst/>
          </a:prstGeom>
        </p:spPr>
        <p:txBody>
          <a:bodyPr wrap="square">
            <a:spAutoFit/>
          </a:bodyPr>
          <a:lstStyle/>
          <a:p>
            <a:r>
              <a:rPr lang="en-US" dirty="0">
                <a:hlinkClick r:id="rId4"/>
              </a:rPr>
              <a:t>https://archive.sap.com/documents/docs/DOC-73509#:~:text=For%20all%20other%20cases%20Analytical,foundation%20node%20allows%20views%2Ftables.</a:t>
            </a:r>
            <a:endParaRPr lang="en-US" dirty="0"/>
          </a:p>
        </p:txBody>
      </p:sp>
      <p:grpSp>
        <p:nvGrpSpPr>
          <p:cNvPr id="21" name="Group 20"/>
          <p:cNvGrpSpPr/>
          <p:nvPr/>
        </p:nvGrpSpPr>
        <p:grpSpPr>
          <a:xfrm>
            <a:off x="2367240" y="1295400"/>
            <a:ext cx="6973820" cy="5108066"/>
            <a:chOff x="2942502" y="1631084"/>
            <a:chExt cx="6303820" cy="4617316"/>
          </a:xfrm>
        </p:grpSpPr>
        <p:grpSp>
          <p:nvGrpSpPr>
            <p:cNvPr id="23" name="Group 20"/>
            <p:cNvGrpSpPr/>
            <p:nvPr/>
          </p:nvGrpSpPr>
          <p:grpSpPr>
            <a:xfrm>
              <a:off x="2942502" y="1631084"/>
              <a:ext cx="6303820" cy="4617316"/>
              <a:chOff x="2942502" y="1676400"/>
              <a:chExt cx="6303820" cy="4617316"/>
            </a:xfrm>
          </p:grpSpPr>
          <p:grpSp>
            <p:nvGrpSpPr>
              <p:cNvPr id="27" name="Group 15"/>
              <p:cNvGrpSpPr/>
              <p:nvPr/>
            </p:nvGrpSpPr>
            <p:grpSpPr>
              <a:xfrm>
                <a:off x="2942502" y="1676400"/>
                <a:ext cx="6303820" cy="4617316"/>
                <a:chOff x="3013517" y="1831975"/>
                <a:chExt cx="6303820" cy="4617316"/>
              </a:xfrm>
            </p:grpSpPr>
            <p:grpSp>
              <p:nvGrpSpPr>
                <p:cNvPr id="31" name="Group 14"/>
                <p:cNvGrpSpPr/>
                <p:nvPr/>
              </p:nvGrpSpPr>
              <p:grpSpPr>
                <a:xfrm>
                  <a:off x="4104852" y="1831975"/>
                  <a:ext cx="4121150" cy="4094163"/>
                  <a:chOff x="3960813" y="1831975"/>
                  <a:chExt cx="4121150" cy="4094163"/>
                </a:xfrm>
              </p:grpSpPr>
              <p:sp>
                <p:nvSpPr>
                  <p:cNvPr id="33"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Oval 31"/>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8" name="TextBox 27"/>
              <p:cNvSpPr txBox="1"/>
              <p:nvPr/>
            </p:nvSpPr>
            <p:spPr>
              <a:xfrm>
                <a:off x="6551612" y="2057400"/>
                <a:ext cx="813043" cy="769441"/>
              </a:xfrm>
              <a:prstGeom prst="rect">
                <a:avLst/>
              </a:prstGeom>
              <a:noFill/>
            </p:spPr>
            <p:txBody>
              <a:bodyPr wrap="none" rtlCol="0">
                <a:spAutoFit/>
              </a:bodyPr>
              <a:lstStyle/>
              <a:p>
                <a:r>
                  <a:rPr lang="en-US" sz="4400" b="1" dirty="0">
                    <a:solidFill>
                      <a:schemeClr val="bg1"/>
                    </a:solidFill>
                    <a:latin typeface="Arial" pitchFamily="34" charset="0"/>
                    <a:cs typeface="Arial" pitchFamily="34" charset="0"/>
                  </a:rPr>
                  <a:t>01</a:t>
                </a:r>
              </a:p>
            </p:txBody>
          </p:sp>
          <p:sp>
            <p:nvSpPr>
              <p:cNvPr id="29" name="TextBox 28"/>
              <p:cNvSpPr txBox="1"/>
              <p:nvPr/>
            </p:nvSpPr>
            <p:spPr>
              <a:xfrm>
                <a:off x="6393873" y="4613564"/>
                <a:ext cx="734931" cy="695518"/>
              </a:xfrm>
              <a:prstGeom prst="rect">
                <a:avLst/>
              </a:prstGeom>
              <a:noFill/>
            </p:spPr>
            <p:txBody>
              <a:bodyPr wrap="none" rtlCol="0">
                <a:spAutoFit/>
              </a:bodyPr>
              <a:lstStyle/>
              <a:p>
                <a:r>
                  <a:rPr lang="en-US" sz="4400" b="1" dirty="0">
                    <a:solidFill>
                      <a:schemeClr val="tx1">
                        <a:lumMod val="85000"/>
                        <a:lumOff val="15000"/>
                      </a:schemeClr>
                    </a:solidFill>
                    <a:latin typeface="Arial" pitchFamily="34" charset="0"/>
                    <a:cs typeface="Arial" pitchFamily="34" charset="0"/>
                  </a:rPr>
                  <a:t>02</a:t>
                </a:r>
              </a:p>
            </p:txBody>
          </p:sp>
          <p:sp>
            <p:nvSpPr>
              <p:cNvPr id="30" name="TextBox 29"/>
              <p:cNvSpPr txBox="1"/>
              <p:nvPr/>
            </p:nvSpPr>
            <p:spPr>
              <a:xfrm>
                <a:off x="4123316" y="3311237"/>
                <a:ext cx="813043" cy="769441"/>
              </a:xfrm>
              <a:prstGeom prst="rect">
                <a:avLst/>
              </a:prstGeom>
              <a:noFill/>
            </p:spPr>
            <p:txBody>
              <a:bodyPr wrap="none" rtlCol="0">
                <a:spAutoFit/>
              </a:bodyPr>
              <a:lstStyle/>
              <a:p>
                <a:r>
                  <a:rPr lang="en-US" sz="4400" b="1" dirty="0">
                    <a:solidFill>
                      <a:schemeClr val="bg1"/>
                    </a:solidFill>
                    <a:latin typeface="Arial" pitchFamily="34" charset="0"/>
                    <a:cs typeface="Arial" pitchFamily="34" charset="0"/>
                  </a:rPr>
                  <a:t>03</a:t>
                </a:r>
              </a:p>
            </p:txBody>
          </p:sp>
        </p:grpSp>
        <p:sp>
          <p:nvSpPr>
            <p:cNvPr id="24" name="TextBox 23"/>
            <p:cNvSpPr txBox="1"/>
            <p:nvPr/>
          </p:nvSpPr>
          <p:spPr>
            <a:xfrm rot="2428355">
              <a:off x="4440772" y="2370386"/>
              <a:ext cx="1852518" cy="333849"/>
            </a:xfrm>
            <a:prstGeom prst="rect">
              <a:avLst/>
            </a:prstGeom>
            <a:noFill/>
          </p:spPr>
          <p:txBody>
            <a:bodyPr wrap="square" rtlCol="0">
              <a:spAutoFit/>
            </a:bodyPr>
            <a:lstStyle/>
            <a:p>
              <a:pPr lvl="0" algn="r"/>
              <a:r>
                <a:rPr lang="en-US" kern="0" dirty="0">
                  <a:solidFill>
                    <a:schemeClr val="bg1"/>
                  </a:solidFill>
                  <a:latin typeface="Arial" pitchFamily="34" charset="0"/>
                  <a:cs typeface="Arial" pitchFamily="34" charset="0"/>
                </a:rPr>
                <a:t>Attribute View</a:t>
              </a:r>
              <a:r>
                <a:rPr lang="en-US" sz="1800" kern="0" dirty="0">
                  <a:solidFill>
                    <a:schemeClr val="bg1"/>
                  </a:solidFill>
                  <a:latin typeface="Arial" pitchFamily="34" charset="0"/>
                  <a:cs typeface="Arial" pitchFamily="34" charset="0"/>
                </a:rPr>
                <a:t>. </a:t>
              </a:r>
            </a:p>
          </p:txBody>
        </p:sp>
        <p:sp>
          <p:nvSpPr>
            <p:cNvPr id="25" name="TextBox 24"/>
            <p:cNvSpPr txBox="1"/>
            <p:nvPr/>
          </p:nvSpPr>
          <p:spPr>
            <a:xfrm rot="20137400">
              <a:off x="6493139" y="3475766"/>
              <a:ext cx="1488585" cy="333849"/>
            </a:xfrm>
            <a:prstGeom prst="rect">
              <a:avLst/>
            </a:prstGeom>
            <a:noFill/>
          </p:spPr>
          <p:txBody>
            <a:bodyPr wrap="square" rtlCol="0">
              <a:spAutoFit/>
            </a:bodyPr>
            <a:lstStyle/>
            <a:p>
              <a:pPr lvl="0"/>
              <a:r>
                <a:rPr lang="en-US" kern="0" dirty="0">
                  <a:solidFill>
                    <a:schemeClr val="bg1"/>
                  </a:solidFill>
                  <a:latin typeface="Arial" pitchFamily="34" charset="0"/>
                  <a:cs typeface="Arial" pitchFamily="34" charset="0"/>
                </a:rPr>
                <a:t>Analytic View</a:t>
              </a:r>
              <a:r>
                <a:rPr lang="en-US" sz="1800" kern="0" dirty="0">
                  <a:solidFill>
                    <a:schemeClr val="bg1"/>
                  </a:solidFill>
                  <a:latin typeface="Arial" pitchFamily="34" charset="0"/>
                  <a:cs typeface="Arial" pitchFamily="34" charset="0"/>
                </a:rPr>
                <a:t> </a:t>
              </a:r>
            </a:p>
          </p:txBody>
        </p:sp>
        <p:sp>
          <p:nvSpPr>
            <p:cNvPr id="26" name="TextBox 25"/>
            <p:cNvSpPr txBox="1"/>
            <p:nvPr/>
          </p:nvSpPr>
          <p:spPr>
            <a:xfrm rot="18100222">
              <a:off x="4722534" y="4382540"/>
              <a:ext cx="1488585" cy="584236"/>
            </a:xfrm>
            <a:prstGeom prst="rect">
              <a:avLst/>
            </a:prstGeom>
            <a:noFill/>
          </p:spPr>
          <p:txBody>
            <a:bodyPr wrap="square" rtlCol="0">
              <a:spAutoFit/>
            </a:bodyPr>
            <a:lstStyle/>
            <a:p>
              <a:pPr lvl="0" algn="r"/>
              <a:r>
                <a:rPr lang="en-US" kern="0" dirty="0">
                  <a:solidFill>
                    <a:schemeClr val="bg1"/>
                  </a:solidFill>
                  <a:latin typeface="Arial" pitchFamily="34" charset="0"/>
                  <a:cs typeface="Arial" pitchFamily="34" charset="0"/>
                </a:rPr>
                <a:t>Calculation View</a:t>
              </a:r>
              <a:r>
                <a:rPr lang="en-US" sz="1800" kern="0" dirty="0">
                  <a:solidFill>
                    <a:schemeClr val="bg1"/>
                  </a:solidFill>
                  <a:latin typeface="Arial" pitchFamily="34" charset="0"/>
                  <a:cs typeface="Arial" pitchFamily="34" charset="0"/>
                </a:rPr>
                <a:t>. </a:t>
              </a:r>
            </a:p>
          </p:txBody>
        </p:sp>
      </p:grpSp>
      <p:sp>
        <p:nvSpPr>
          <p:cNvPr id="39" name="TextBox 38"/>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Processed inside JOIN engine</a:t>
            </a:r>
          </a:p>
          <a:p>
            <a:pPr marL="285750" indent="-285750" algn="just">
              <a:buFont typeface="Wingdings" panose="05000000000000000000" pitchFamily="2" charset="2"/>
              <a:buChar char="Ø"/>
            </a:pPr>
            <a:r>
              <a:rPr lang="en-US" dirty="0"/>
              <a:t>Is to read master data and joins must faster than any other views</a:t>
            </a:r>
          </a:p>
          <a:p>
            <a:pPr marL="285750" indent="-285750" algn="just">
              <a:buFont typeface="Wingdings" panose="05000000000000000000" pitchFamily="2" charset="2"/>
              <a:buChar char="Ø"/>
            </a:pPr>
            <a:r>
              <a:rPr lang="en-US" dirty="0"/>
              <a:t>We must mark key field while developing attribute views</a:t>
            </a:r>
          </a:p>
          <a:p>
            <a:pPr marL="285750" indent="-285750" algn="just">
              <a:buFont typeface="Wingdings" panose="05000000000000000000" pitchFamily="2" charset="2"/>
              <a:buChar char="Ø"/>
            </a:pPr>
            <a:r>
              <a:rPr lang="en-US" dirty="0"/>
              <a:t>Add calculations also</a:t>
            </a:r>
          </a:p>
          <a:p>
            <a:pPr marL="285750" indent="-285750" algn="just">
              <a:buFont typeface="Wingdings" panose="05000000000000000000" pitchFamily="2" charset="2"/>
              <a:buChar char="Ø"/>
            </a:pPr>
            <a:r>
              <a:rPr lang="en-US" dirty="0"/>
              <a:t>5 types of Joins</a:t>
            </a:r>
          </a:p>
        </p:txBody>
      </p:sp>
      <p:sp>
        <p:nvSpPr>
          <p:cNvPr id="40" name="TextBox 39"/>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OLAP/Analytic engine</a:t>
            </a:r>
          </a:p>
          <a:p>
            <a:pPr marL="285750" indent="-285750">
              <a:buFont typeface="Wingdings" panose="05000000000000000000" pitchFamily="2" charset="2"/>
              <a:buChar char="Ø"/>
            </a:pPr>
            <a:r>
              <a:rPr lang="en-US" dirty="0"/>
              <a:t>Is to read combination of transaction and master data </a:t>
            </a:r>
          </a:p>
          <a:p>
            <a:pPr marL="285750" indent="-285750">
              <a:buFont typeface="Wingdings" panose="05000000000000000000" pitchFamily="2" charset="2"/>
              <a:buChar char="Ø"/>
            </a:pPr>
            <a:r>
              <a:rPr lang="en-US" dirty="0"/>
              <a:t>Good performing Aggregations like SUM, MIN, MAX, COUNT, AVG</a:t>
            </a:r>
          </a:p>
          <a:p>
            <a:pPr marL="285750" indent="-285750">
              <a:buFont typeface="Wingdings" panose="05000000000000000000" pitchFamily="2" charset="2"/>
              <a:buChar char="Ø"/>
            </a:pPr>
            <a:r>
              <a:rPr lang="en-US" dirty="0"/>
              <a:t>Perform Currency conversion</a:t>
            </a:r>
          </a:p>
          <a:p>
            <a:pPr marL="285750" indent="-285750">
              <a:buFont typeface="Wingdings" panose="05000000000000000000" pitchFamily="2" charset="2"/>
              <a:buChar char="Ø"/>
            </a:pPr>
            <a:r>
              <a:rPr lang="en-US" dirty="0"/>
              <a:t>Run Analytics on top</a:t>
            </a:r>
          </a:p>
        </p:txBody>
      </p:sp>
      <p:sp>
        <p:nvSpPr>
          <p:cNvPr id="41" name="TextBox 40"/>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Most powerful view type</a:t>
            </a:r>
          </a:p>
          <a:p>
            <a:pPr marL="285750" indent="-285750">
              <a:buFont typeface="Wingdings" panose="05000000000000000000" pitchFamily="2" charset="2"/>
              <a:buChar char="Ø"/>
            </a:pPr>
            <a:r>
              <a:rPr lang="en-US" dirty="0"/>
              <a:t>Multi purpose, read any source</a:t>
            </a:r>
          </a:p>
          <a:p>
            <a:pPr marL="285750" indent="-285750">
              <a:buFont typeface="Wingdings" panose="05000000000000000000" pitchFamily="2" charset="2"/>
              <a:buChar char="Ø"/>
            </a:pPr>
            <a:r>
              <a:rPr lang="en-US" dirty="0"/>
              <a:t>      table, other view</a:t>
            </a:r>
          </a:p>
          <a:p>
            <a:pPr marL="285750" indent="-285750">
              <a:buFont typeface="Wingdings" panose="05000000000000000000" pitchFamily="2" charset="2"/>
              <a:buChar char="Ø"/>
            </a:pPr>
            <a:r>
              <a:rPr lang="en-US" dirty="0"/>
              <a:t>Processed in calculation engine</a:t>
            </a:r>
          </a:p>
          <a:p>
            <a:pPr marL="285750" indent="-285750">
              <a:buFont typeface="Wingdings" panose="05000000000000000000" pitchFamily="2" charset="2"/>
              <a:buChar char="Ø"/>
            </a:pPr>
            <a:r>
              <a:rPr lang="en-US" dirty="0"/>
              <a:t>Have lots of build in functions</a:t>
            </a:r>
          </a:p>
          <a:p>
            <a:pPr marL="285750" indent="-285750">
              <a:buFont typeface="Wingdings" panose="05000000000000000000" pitchFamily="2" charset="2"/>
              <a:buChar char="Ø"/>
            </a:pPr>
            <a:r>
              <a:rPr lang="en-US" dirty="0"/>
              <a:t>2 Types of Calculation Views :</a:t>
            </a:r>
          </a:p>
          <a:p>
            <a:pPr marL="742950" lvl="1" indent="-285750">
              <a:buFont typeface="Arial" panose="020B0604020202020204" pitchFamily="34" charset="0"/>
              <a:buChar char="•"/>
            </a:pPr>
            <a:r>
              <a:rPr lang="en-US" dirty="0"/>
              <a:t>Graphical </a:t>
            </a:r>
          </a:p>
          <a:p>
            <a:pPr marL="742950" lvl="1" indent="-285750">
              <a:buFont typeface="Arial" panose="020B0604020202020204" pitchFamily="34" charset="0"/>
              <a:buChar char="•"/>
            </a:pPr>
            <a:r>
              <a:rPr lang="en-US" dirty="0"/>
              <a:t> Scripted</a:t>
            </a:r>
          </a:p>
        </p:txBody>
      </p:sp>
    </p:spTree>
    <p:extLst>
      <p:ext uri="{BB962C8B-B14F-4D97-AF65-F5344CB8AC3E}">
        <p14:creationId xmlns:p14="http://schemas.microsoft.com/office/powerpoint/2010/main" val="24292793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7541</TotalTime>
  <Words>1355</Words>
  <Application>Microsoft Office PowerPoint</Application>
  <PresentationFormat>Widescreen</PresentationFormat>
  <Paragraphs>275</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572</cp:revision>
  <dcterms:created xsi:type="dcterms:W3CDTF">2016-07-10T03:33:26Z</dcterms:created>
  <dcterms:modified xsi:type="dcterms:W3CDTF">2021-06-11T05:12:24Z</dcterms:modified>
</cp:coreProperties>
</file>